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692" r:id="rId1"/>
  </p:sldMasterIdLst>
  <p:notesMasterIdLst>
    <p:notesMasterId r:id="rId33"/>
  </p:notesMasterIdLst>
  <p:handoutMasterIdLst>
    <p:handoutMasterId r:id="rId34"/>
  </p:handoutMasterIdLst>
  <p:sldIdLst>
    <p:sldId id="991" r:id="rId2"/>
    <p:sldId id="1345" r:id="rId3"/>
    <p:sldId id="1448" r:id="rId4"/>
    <p:sldId id="1449" r:id="rId5"/>
    <p:sldId id="1450" r:id="rId6"/>
    <p:sldId id="1451" r:id="rId7"/>
    <p:sldId id="1453" r:id="rId8"/>
    <p:sldId id="1452" r:id="rId9"/>
    <p:sldId id="1455" r:id="rId10"/>
    <p:sldId id="1456" r:id="rId11"/>
    <p:sldId id="1457" r:id="rId12"/>
    <p:sldId id="1458" r:id="rId13"/>
    <p:sldId id="1459" r:id="rId14"/>
    <p:sldId id="1460" r:id="rId15"/>
    <p:sldId id="1461" r:id="rId16"/>
    <p:sldId id="1462" r:id="rId17"/>
    <p:sldId id="1463" r:id="rId18"/>
    <p:sldId id="1464" r:id="rId19"/>
    <p:sldId id="1465" r:id="rId20"/>
    <p:sldId id="1466" r:id="rId21"/>
    <p:sldId id="1467" r:id="rId22"/>
    <p:sldId id="1468" r:id="rId23"/>
    <p:sldId id="1469" r:id="rId24"/>
    <p:sldId id="1470" r:id="rId25"/>
    <p:sldId id="1471" r:id="rId26"/>
    <p:sldId id="1472" r:id="rId27"/>
    <p:sldId id="1473" r:id="rId28"/>
    <p:sldId id="1474" r:id="rId29"/>
    <p:sldId id="1475" r:id="rId30"/>
    <p:sldId id="1476" r:id="rId31"/>
    <p:sldId id="1477" r:id="rId32"/>
  </p:sldIdLst>
  <p:sldSz cx="12192000" cy="6858000"/>
  <p:notesSz cx="7104063" cy="10234613"/>
  <p:custDataLst>
    <p:tags r:id="rId3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ikawa Aisaka" initials="YA" lastIdx="1" clrIdx="0">
    <p:extLst>
      <p:ext uri="{19B8F6BF-5375-455C-9EA6-DF929625EA0E}">
        <p15:presenceInfo xmlns:p15="http://schemas.microsoft.com/office/powerpoint/2012/main" userId="6ae68ed347c50f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1F4E79"/>
    <a:srgbClr val="6087CE"/>
    <a:srgbClr val="F8CBAD"/>
    <a:srgbClr val="AAAAAA"/>
    <a:srgbClr val="D6DCE5"/>
    <a:srgbClr val="7395D3"/>
    <a:srgbClr val="93ADDD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2061" autoAdjust="0"/>
  </p:normalViewPr>
  <p:slideViewPr>
    <p:cSldViewPr>
      <p:cViewPr varScale="1">
        <p:scale>
          <a:sx n="91" d="100"/>
          <a:sy n="91" d="100"/>
        </p:scale>
        <p:origin x="518" y="1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kikawa Aisaka" userId="6ae68ed347c50f6f" providerId="LiveId" clId="{B3C361E3-1915-4695-9274-74761261D539}"/>
    <pc:docChg chg="modSld">
      <pc:chgData name="Yukikawa Aisaka" userId="6ae68ed347c50f6f" providerId="LiveId" clId="{B3C361E3-1915-4695-9274-74761261D539}" dt="2025-02-18T12:37:13.146" v="302" actId="20577"/>
      <pc:docMkLst>
        <pc:docMk/>
      </pc:docMkLst>
      <pc:sldChg chg="modNotesTx">
        <pc:chgData name="Yukikawa Aisaka" userId="6ae68ed347c50f6f" providerId="LiveId" clId="{B3C361E3-1915-4695-9274-74761261D539}" dt="2025-02-18T12:37:13.146" v="302" actId="20577"/>
        <pc:sldMkLst>
          <pc:docMk/>
          <pc:sldMk cId="3923214469" sldId="1409"/>
        </pc:sldMkLst>
      </pc:sldChg>
    </pc:docChg>
  </pc:docChgLst>
  <pc:docChgLst>
    <pc:chgData name="Yukikawa Aisaka" userId="6ae68ed347c50f6f" providerId="LiveId" clId="{86BFFB04-F3EE-4D42-B204-F74FAF1A8D5A}"/>
    <pc:docChg chg="delSld modSld">
      <pc:chgData name="Yukikawa Aisaka" userId="6ae68ed347c50f6f" providerId="LiveId" clId="{86BFFB04-F3EE-4D42-B204-F74FAF1A8D5A}" dt="2025-02-11T15:21:19.222" v="604" actId="20577"/>
      <pc:docMkLst>
        <pc:docMk/>
      </pc:docMkLst>
      <pc:sldChg chg="modSp">
        <pc:chgData name="Yukikawa Aisaka" userId="6ae68ed347c50f6f" providerId="LiveId" clId="{86BFFB04-F3EE-4D42-B204-F74FAF1A8D5A}" dt="2025-02-11T10:40:06.563" v="321" actId="14100"/>
        <pc:sldMkLst>
          <pc:docMk/>
          <pc:sldMk cId="3996734637" sldId="991"/>
        </pc:sldMkLst>
        <pc:spChg chg="mod">
          <ac:chgData name="Yukikawa Aisaka" userId="6ae68ed347c50f6f" providerId="LiveId" clId="{86BFFB04-F3EE-4D42-B204-F74FAF1A8D5A}" dt="2025-02-11T10:40:06.563" v="321" actId="14100"/>
          <ac:spMkLst>
            <pc:docMk/>
            <pc:sldMk cId="3996734637" sldId="991"/>
            <ac:spMk id="2" creationId="{00000000-0000-0000-0000-000000000000}"/>
          </ac:spMkLst>
        </pc:spChg>
      </pc:sldChg>
      <pc:sldChg chg="modNotesTx">
        <pc:chgData name="Yukikawa Aisaka" userId="6ae68ed347c50f6f" providerId="LiveId" clId="{86BFFB04-F3EE-4D42-B204-F74FAF1A8D5A}" dt="2025-02-11T15:21:19.222" v="604" actId="20577"/>
        <pc:sldMkLst>
          <pc:docMk/>
          <pc:sldMk cId="1751135191" sldId="1343"/>
        </pc:sldMkLst>
      </pc:sldChg>
      <pc:sldChg chg="modNotesTx">
        <pc:chgData name="Yukikawa Aisaka" userId="6ae68ed347c50f6f" providerId="LiveId" clId="{86BFFB04-F3EE-4D42-B204-F74FAF1A8D5A}" dt="2025-02-11T11:07:10.969" v="459" actId="20577"/>
        <pc:sldMkLst>
          <pc:docMk/>
          <pc:sldMk cId="2228935864" sldId="1358"/>
        </pc:sldMkLst>
      </pc:sldChg>
      <pc:sldChg chg="modSp mod">
        <pc:chgData name="Yukikawa Aisaka" userId="6ae68ed347c50f6f" providerId="LiveId" clId="{86BFFB04-F3EE-4D42-B204-F74FAF1A8D5A}" dt="2025-02-11T11:33:32.714" v="461" actId="20577"/>
        <pc:sldMkLst>
          <pc:docMk/>
          <pc:sldMk cId="3993050931" sldId="1383"/>
        </pc:sldMkLst>
        <pc:spChg chg="mod">
          <ac:chgData name="Yukikawa Aisaka" userId="6ae68ed347c50f6f" providerId="LiveId" clId="{86BFFB04-F3EE-4D42-B204-F74FAF1A8D5A}" dt="2025-02-11T11:33:32.714" v="461" actId="20577"/>
          <ac:spMkLst>
            <pc:docMk/>
            <pc:sldMk cId="3993050931" sldId="1383"/>
            <ac:spMk id="4" creationId="{D58020BE-A87F-64F3-DB02-09355DFB2299}"/>
          </ac:spMkLst>
        </pc:spChg>
      </pc:sldChg>
      <pc:sldChg chg="modSp mod">
        <pc:chgData name="Yukikawa Aisaka" userId="6ae68ed347c50f6f" providerId="LiveId" clId="{86BFFB04-F3EE-4D42-B204-F74FAF1A8D5A}" dt="2025-02-11T12:48:15.420" v="466" actId="14100"/>
        <pc:sldMkLst>
          <pc:docMk/>
          <pc:sldMk cId="1834693409" sldId="1384"/>
        </pc:sldMkLst>
        <pc:picChg chg="mod">
          <ac:chgData name="Yukikawa Aisaka" userId="6ae68ed347c50f6f" providerId="LiveId" clId="{86BFFB04-F3EE-4D42-B204-F74FAF1A8D5A}" dt="2025-02-11T12:48:15.420" v="466" actId="14100"/>
          <ac:picMkLst>
            <pc:docMk/>
            <pc:sldMk cId="1834693409" sldId="1384"/>
            <ac:picMk id="9" creationId="{19597F76-B5C9-D419-42B0-0247B3E6941B}"/>
          </ac:picMkLst>
        </pc:picChg>
      </pc:sldChg>
      <pc:sldChg chg="modSp mod">
        <pc:chgData name="Yukikawa Aisaka" userId="6ae68ed347c50f6f" providerId="LiveId" clId="{86BFFB04-F3EE-4D42-B204-F74FAF1A8D5A}" dt="2025-02-07T12:33:40.563" v="318" actId="20577"/>
        <pc:sldMkLst>
          <pc:docMk/>
          <pc:sldMk cId="472936057" sldId="1395"/>
        </pc:sldMkLst>
        <pc:spChg chg="mod">
          <ac:chgData name="Yukikawa Aisaka" userId="6ae68ed347c50f6f" providerId="LiveId" clId="{86BFFB04-F3EE-4D42-B204-F74FAF1A8D5A}" dt="2025-02-07T12:33:40.563" v="318" actId="20577"/>
          <ac:spMkLst>
            <pc:docMk/>
            <pc:sldMk cId="472936057" sldId="1395"/>
            <ac:spMk id="4" creationId="{FDF78851-B973-BA14-9C26-32161C3246AE}"/>
          </ac:spMkLst>
        </pc:spChg>
        <pc:picChg chg="mod ord">
          <ac:chgData name="Yukikawa Aisaka" userId="6ae68ed347c50f6f" providerId="LiveId" clId="{86BFFB04-F3EE-4D42-B204-F74FAF1A8D5A}" dt="2025-02-07T12:33:25.274" v="261" actId="1035"/>
          <ac:picMkLst>
            <pc:docMk/>
            <pc:sldMk cId="472936057" sldId="1395"/>
            <ac:picMk id="18" creationId="{4043CFA8-BFE7-6E9C-CBF6-C7A89C6A21BE}"/>
          </ac:picMkLst>
        </pc:picChg>
      </pc:sldChg>
      <pc:sldChg chg="modSp mod">
        <pc:chgData name="Yukikawa Aisaka" userId="6ae68ed347c50f6f" providerId="LiveId" clId="{86BFFB04-F3EE-4D42-B204-F74FAF1A8D5A}" dt="2025-02-07T12:33:57.795" v="319" actId="20577"/>
        <pc:sldMkLst>
          <pc:docMk/>
          <pc:sldMk cId="2957439691" sldId="1397"/>
        </pc:sldMkLst>
        <pc:spChg chg="mod">
          <ac:chgData name="Yukikawa Aisaka" userId="6ae68ed347c50f6f" providerId="LiveId" clId="{86BFFB04-F3EE-4D42-B204-F74FAF1A8D5A}" dt="2025-02-07T12:33:57.795" v="319" actId="20577"/>
          <ac:spMkLst>
            <pc:docMk/>
            <pc:sldMk cId="2957439691" sldId="1397"/>
            <ac:spMk id="4" creationId="{A7A26610-D3D0-096B-8C71-D5E4A43502D5}"/>
          </ac:spMkLst>
        </pc:spChg>
      </pc:sldChg>
      <pc:sldChg chg="del">
        <pc:chgData name="Yukikawa Aisaka" userId="6ae68ed347c50f6f" providerId="LiveId" clId="{86BFFB04-F3EE-4D42-B204-F74FAF1A8D5A}" dt="2025-02-07T12:31:39.660" v="240" actId="47"/>
        <pc:sldMkLst>
          <pc:docMk/>
          <pc:sldMk cId="2297650625" sldId="1408"/>
        </pc:sldMkLst>
      </pc:sldChg>
      <pc:sldChg chg="addSp modSp mod">
        <pc:chgData name="Yukikawa Aisaka" userId="6ae68ed347c50f6f" providerId="LiveId" clId="{86BFFB04-F3EE-4D42-B204-F74FAF1A8D5A}" dt="2025-02-07T09:37:43.452" v="239" actId="1076"/>
        <pc:sldMkLst>
          <pc:docMk/>
          <pc:sldMk cId="3100589551" sldId="1426"/>
        </pc:sldMkLst>
        <pc:spChg chg="mod">
          <ac:chgData name="Yukikawa Aisaka" userId="6ae68ed347c50f6f" providerId="LiveId" clId="{86BFFB04-F3EE-4D42-B204-F74FAF1A8D5A}" dt="2025-02-07T09:37:28.310" v="236" actId="20577"/>
          <ac:spMkLst>
            <pc:docMk/>
            <pc:sldMk cId="3100589551" sldId="1426"/>
            <ac:spMk id="4" creationId="{A8D60CC8-5E14-8F67-6979-30F5353B6080}"/>
          </ac:spMkLst>
        </pc:spChg>
        <pc:picChg chg="add mod">
          <ac:chgData name="Yukikawa Aisaka" userId="6ae68ed347c50f6f" providerId="LiveId" clId="{86BFFB04-F3EE-4D42-B204-F74FAF1A8D5A}" dt="2025-02-07T09:37:43.452" v="239" actId="1076"/>
          <ac:picMkLst>
            <pc:docMk/>
            <pc:sldMk cId="3100589551" sldId="1426"/>
            <ac:picMk id="7" creationId="{81AC5643-C7EF-D418-7849-A0C34DC49E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986AD7-BCFE-41E2-85C2-63CA0182296B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0865B6C-89BC-4D10-A86C-A87CFA927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74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A384865-8690-4E08-BA51-22CA363A3BE8}" type="datetime1">
              <a:rPr lang="zh-CN" altLang="en-US"/>
              <a:pPr>
                <a:defRPr/>
              </a:pPr>
              <a:t>2025/8/22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75" tIns="49538" rIns="99075" bIns="495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88412EE-440F-428C-82E8-07BCEF1961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49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-lip-9a8.notion.site/Incorrect-Baseline-Evaluations-Call-into-Question-Recent-LLM-RL-Claims-2012f1fbf0ee8094ab8ded1953c15a37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tty-radio-b75.notion.site/DeepCoder-A-Fully-Open-Source-14B-Coder-at-O3-mini-Level-1cf81902c14680b3bee5eb349a512a5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2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869F4-6704-72CE-15F3-5F217F64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EEC163-7B1E-6C1C-636E-6E5798F94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DC1BA1-72D8-F016-133C-B72590FB1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个人理解，掉点疑似长序列更明显</a:t>
            </a:r>
            <a:endParaRPr lang="en-US" altLang="zh-CN" dirty="0"/>
          </a:p>
          <a:p>
            <a:r>
              <a:rPr lang="en-US" altLang="zh-CN" dirty="0"/>
              <a:t>0.9 0.01 1.2 0.012</a:t>
            </a:r>
          </a:p>
          <a:p>
            <a:endParaRPr lang="en-US" altLang="zh-CN" dirty="0"/>
          </a:p>
          <a:p>
            <a:r>
              <a:rPr lang="en-US" altLang="zh-CN" dirty="0"/>
              <a:t>DAPO: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Qiying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Dapo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open-source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reinforcement learning system at scale."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arXiv:2503.14476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9C0143-3B82-749B-8A8C-53E816435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9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97084-BB2A-26C0-6858-DD212906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09B83D-8543-D4DA-57CB-DFA1A3010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20D1CB-9541-A41A-0CFA-12FF97656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个人理解，掉点疑似长序列更明显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F1F325-2C56-6B4D-EE1D-78F087664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96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14C5-ECD1-D188-4A16-DDCBF30C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22CCD7-4739-347F-1329-2B7D4495F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D079C8-6E1E-7F63-3AF6-C6E7E8CC4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个人理解，掉点疑似长序列更明显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671C6-EBD3-644B-661D-7A13DB996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63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1306-F12D-A7F1-0828-BA349893F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53CC90-0720-B7B1-65EB-ED4CA806B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528B21-5B7E-9BA5-54FD-54603D6F5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个人理解，掉点疑似长序列更明显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9EB30-58EB-6F5A-D8FF-79150E6AF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09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567E8-D7AD-4EDB-D4F2-B6AC9660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8926EA-7FAB-0A84-B988-50C828FE2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59547A-420B-030B-2AAA-7C2BAB8E9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Aggarwal, Pranjal, and Sean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Welleck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"L1: Controlling how long a reasoning model thinks with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arXiv:2503.04697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r>
              <a:rPr lang="en-US" altLang="zh-CN" dirty="0" err="1"/>
              <a:t>AdaCoT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Chenwei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Pareto-Optimal Adaptive Chain-of-Thought Triggering via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arXiv:2505.11896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A76FA-3929-0FCC-8B40-0B2F9B4BA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15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B656C-5542-504B-EACE-DB6E89B0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55C9DF-43F3-4D0C-7566-6697670F8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63831D-1ABB-0C93-E214-9BDC309AC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Deepseek</a:t>
            </a:r>
            <a:r>
              <a:rPr lang="en-US" altLang="zh-CN" dirty="0"/>
              <a:t>-GRM: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Zijun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"Inference-time scaling for generalist reward modeling."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arXiv:2504.02495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185B7D-60BB-176F-AECA-BC6C695231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99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6A2D3-016A-F0D4-85BA-13996A8D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188EC3-A11B-9144-4117-67CD3BE8C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332698-8814-E679-8680-5C6112FA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RFT</a:t>
            </a:r>
            <a:r>
              <a:rPr lang="zh-CN" altLang="en-US" dirty="0"/>
              <a:t> 构造冷启动数据集</a:t>
            </a:r>
            <a:endParaRPr lang="en-US" altLang="zh-CN" dirty="0"/>
          </a:p>
          <a:p>
            <a:r>
              <a:rPr lang="en-US" altLang="zh-CN" dirty="0"/>
              <a:t>RL </a:t>
            </a:r>
            <a:r>
              <a:rPr lang="zh-CN" altLang="en-US" dirty="0"/>
              <a:t>：正常 </a:t>
            </a:r>
            <a:r>
              <a:rPr lang="en-US" altLang="zh-CN" dirty="0"/>
              <a:t>GRPO</a:t>
            </a:r>
          </a:p>
          <a:p>
            <a:r>
              <a:rPr lang="zh-CN" altLang="en-US" dirty="0"/>
              <a:t>推理： </a:t>
            </a:r>
            <a:r>
              <a:rPr lang="en-US" altLang="zh-CN" dirty="0"/>
              <a:t>meta RM </a:t>
            </a:r>
            <a:r>
              <a:rPr lang="zh-CN" altLang="en-US" dirty="0"/>
              <a:t>输出 </a:t>
            </a:r>
            <a:r>
              <a:rPr lang="en-US" altLang="zh-CN" dirty="0"/>
              <a:t>meta </a:t>
            </a:r>
            <a:r>
              <a:rPr lang="zh-CN" altLang="en-US" dirty="0"/>
              <a:t>分数，按照 </a:t>
            </a:r>
            <a:r>
              <a:rPr lang="en-US" altLang="zh-CN" dirty="0"/>
              <a:t>meta </a:t>
            </a:r>
            <a:r>
              <a:rPr lang="zh-CN" altLang="en-US" dirty="0"/>
              <a:t>分数排序并挑选 </a:t>
            </a:r>
            <a:r>
              <a:rPr lang="en-US" altLang="zh-CN" dirty="0"/>
              <a:t>top </a:t>
            </a:r>
            <a:r>
              <a:rPr lang="en-US" altLang="zh-CN" dirty="0" err="1"/>
              <a:t>k_meta</a:t>
            </a:r>
            <a:r>
              <a:rPr lang="en-US" altLang="zh-CN" dirty="0"/>
              <a:t> &lt;= k </a:t>
            </a:r>
            <a:r>
              <a:rPr lang="zh-CN" altLang="en-US" dirty="0"/>
              <a:t>回复进行多数投票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2F479C-8E5A-8D10-F8CE-5EA28550E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57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A7176-2CFE-6D47-F0EC-A6503EB2D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AEEEBC-19A0-0392-8D43-A962F3CFD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E3063B-E91E-12C8-AD96-CFE091BAD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 Mechanism of RL: Cui,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Ganqu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"The Entropy Mechanism of Reinforcement Learning for Reasoning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arXiv:2505.22617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3B329C-FD57-3BFF-7120-5E67F1950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30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2CC0B-1F1F-64DB-081A-8006D153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C839AB-DA77-A7FF-8EFF-A37B7BF71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482701-B263-6B41-755E-4DE284420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RL </a:t>
            </a:r>
            <a:r>
              <a:rPr lang="zh-CN" altLang="en-US" dirty="0"/>
              <a:t>能力提升边界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Yue, Yang, et al. "Does reinforcement learning really incentivize reasoning capacity in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beyond the base model?."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arXiv:2504.13837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40E6DE-50B5-C54A-F99D-706955A4B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58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F318C-4F85-822C-B5C9-759A2F457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DF06F8-BDCF-6CC5-0864-C3A93F8F1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D4EC64-8907-EB71-E277-6EE145BB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符合奖励和 目标函数 的一致性对模型表现的影响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BAA9F-A107-7368-F303-0393E2B63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0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4948-A5F5-A779-0F3C-348788B4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BB611-3E07-92F8-4EEF-2D77AFA5C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1F1E6C-CA39-F362-6E1F-2807CDA6F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Deepseek</a:t>
            </a:r>
            <a:r>
              <a:rPr lang="en-US" altLang="zh-CN" dirty="0"/>
              <a:t>-math: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Zhihong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Deepseekmath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Pushing the limits of mathematical reasoning in open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arXiv:2402.03300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63006-FE08-BBEC-6348-3205C25B8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70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18F65-674D-ECA2-BA5E-DADCAE67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2A693F-EEA2-A683-5C35-1EE7527D0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1C6DE4-2F49-0582-197B-95EC9CBCE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670C4D-C8C0-B6B4-47EC-0ED334F7A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0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234B1-9B95-F2DD-81ED-134721E7B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D64A08-A20A-F83E-6286-00ECC9B1C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CABDD0-8060-EAE6-D94E-FB53FFC70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153FF0-B7A8-37CA-45A6-618DC32AB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11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7406-07EC-171A-EC89-C08953FE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2250F3-0774-A1AB-2F19-013EA5EA1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4D21CE-AF34-58C0-E59D-178D9F827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[0]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Agarwal, Shivam, et al. "The unreasonable effectiveness of entropy minimization in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reasoning."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arXiv:2505.15134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Zhao,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Xuandong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"Learning to reason without external rewards."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arXiv:2505.19590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Prabhudesai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Mihir, et al. "Maximizing Confidence Alone Improves Reasoning."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arXiv:2505.22660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48522-F946-6E8D-0D03-11D403046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927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C37E-69DF-11D2-1D52-0CBF3562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C9C452-7927-A3E9-5EA7-958965AB3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0D5B63-255C-3D32-9526-DBB30262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Spurious reward: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Shao,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Rulin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"Spurious Rewards: Rethinking Training Signals in RLVR."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arXiv:2506.10947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en-US" altLang="zh-CN" sz="12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DCD8E6-54E0-43AF-F373-28F3E8FF7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38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2AFE-6C18-F61E-90C4-7AFCE43F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99E907-161A-1F43-7F47-3CD6651A1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93C07C-F954-B038-2337-22D9D6A23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DD2A4C-5E4F-DA87-3EAF-F1349414A4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51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EF3B6-75EE-C208-341D-107B5DF1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0DCB30-261A-E332-8759-0D28E3300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6FBB47-320D-D58A-813A-B4BBC7571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Incorrect Baseline Evaluations Call into Question Recent LLM-RL Claims | Notion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3271EF-D86C-B1A9-7A7E-225D15044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505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D700B-B37B-95E5-AC89-4859D7BE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4533D9-4644-9983-675A-1AC6816C7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7A02F6-3BA2-9963-C4D3-C1ADED2F2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黑色是 </a:t>
            </a:r>
            <a:r>
              <a:rPr lang="en-US" altLang="zh-CN" dirty="0"/>
              <a:t>blog </a:t>
            </a:r>
            <a:r>
              <a:rPr lang="zh-CN" altLang="en-US" dirty="0"/>
              <a:t>里没有提到的</a:t>
            </a:r>
            <a:br>
              <a:rPr lang="en-US" altLang="zh-CN" dirty="0"/>
            </a:br>
            <a:r>
              <a:rPr lang="en-US" altLang="zh-CN" dirty="0"/>
              <a:t>attention </a:t>
            </a:r>
            <a:r>
              <a:rPr lang="zh-CN" altLang="en-US" dirty="0"/>
              <a:t>也可能有影响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B2D6F1-3F53-EAF2-6821-C98E0A217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033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8031F-4D7A-197D-727F-8F0A3E59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40B197-DA37-42EF-CBE9-0CC261948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B652881-1703-8F86-02A9-5F541E569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15ED76-F06D-2449-C87C-0B5788F04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79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6E12-84A4-382D-F96E-A15D5E7C9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0799D3-3222-AC3B-A0DA-77FB08153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9B5B97-F81F-784B-3D6A-5083D2F0A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黑色是 </a:t>
            </a:r>
            <a:r>
              <a:rPr lang="en-US" altLang="zh-CN" dirty="0"/>
              <a:t>blog </a:t>
            </a:r>
            <a:r>
              <a:rPr lang="zh-CN" altLang="en-US" dirty="0"/>
              <a:t>里没有提到的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786E43-6EE2-81EE-23B9-A521F5DD0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99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3B5FF-54EB-B055-580F-9F2A54E0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7E09F6-D5BC-0F3C-872B-E0A15F6CC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4D57F1-C827-874C-4AC1-7B2A40D54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似是而非的推导（从更底层开始推导 </a:t>
            </a: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RLHF/DPO</a:t>
            </a: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公式，看似很多很 </a:t>
            </a: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original</a:t>
            </a: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，实际上大部分都是照搬）</a:t>
            </a:r>
            <a:endParaRPr lang="en-US" altLang="zh-CN" sz="12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4BE0CC-8AE2-5B2F-DEE1-7D2427806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D69D7-C255-AD4A-F7CA-307462AC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43E127-4AE5-E554-33A0-390BBC0AE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DA3A3C-FD26-23CB-D02C-E01C5CA27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9AB959-6FF0-49BD-0C74-708587B72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62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AC8D-2434-294C-8319-2C9BFB43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DC63DE-B24E-AF41-45C1-CAA35CF97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9F05EA-5A10-DF11-4A82-88CC76F35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可能还有看论文才想得起来的其他问题</a:t>
            </a:r>
            <a:endParaRPr lang="en-US" altLang="zh-CN" sz="12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D2267-914B-8421-7F44-4FE008564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575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E2DB5-B255-4FDC-C31E-C664A98E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88C946-E139-A596-C489-ACACF9DED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7621CB-C3C8-6309-0858-BD263E80D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120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可能还有看论文才想得起来的其他问题</a:t>
            </a:r>
            <a:endParaRPr lang="en-US" altLang="zh-CN" sz="12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1E0B6E-063B-638E-4687-7607CD02F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C08EC-C2DF-CD7A-D7A9-15ABA817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1DC667-2A06-6850-9EF1-258DB9251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A97DC-862A-0A6A-AB8A-A5AC4A6D1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9D339-D268-A66A-980D-B96EFA63C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2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5372-4649-EA23-8CC0-BD005283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0B18EA-84DD-3293-B3EC-2201A7302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D53C35-1180-19EE-FE5F-0A36ADF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DeepScaleR</a:t>
            </a: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:</a:t>
            </a: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hlinkClick r:id="rId3"/>
              </a:rPr>
              <a:t>DeepCoder</a:t>
            </a:r>
            <a:r>
              <a:rPr lang="en-US" altLang="zh-CN" dirty="0">
                <a:hlinkClick r:id="rId3"/>
              </a:rPr>
              <a:t>: A Fully Open-Source 14B Coder at O3-mini Level (</a:t>
            </a:r>
            <a:r>
              <a:rPr lang="en-US" altLang="zh-CN" dirty="0" err="1">
                <a:hlinkClick r:id="rId3"/>
              </a:rPr>
              <a:t>notion.site</a:t>
            </a:r>
            <a:r>
              <a:rPr lang="en-US" altLang="zh-CN" dirty="0">
                <a:hlinkClick r:id="rId3"/>
              </a:rPr>
              <a:t>)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1C79A-2FC0-9D4A-3EC3-81733F1E4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8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38B90-1FD5-FA42-8ED2-27C6F30F4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82F527-45F8-45D5-43B1-A0C7FD1B0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3E854A-F07D-B88E-F6C1-35FF5EF6E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LIMR:</a:t>
            </a:r>
            <a:r>
              <a:rPr lang="zh-CN" altLang="en-US" dirty="0"/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Xuefeng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Haoyang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Zou,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Pengfei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Liu.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Limr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Less is more for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scaling."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arXiv:2502.11886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563AAF-558B-DC54-BFA1-0BD0631E2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5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F1BAC-7CA9-4139-3F11-076EA5FD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8A1CE6-76E5-682A-3237-E01794BCB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B0CAF0-163A-2C1E-7329-842872029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7AFC-5259-3253-C2E0-C53A54F57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05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FA65A-CD05-BD26-79FC-12FE9B1C7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AE2827-9381-96C2-0A7D-782308677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94A56F-D565-C6CD-B502-E4BEA427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REINFORCE++:</a:t>
            </a:r>
            <a:r>
              <a:rPr lang="zh-CN" altLang="en-US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Jian. "Reinforce++: A simple and efficient approach for aligning large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arXiv:2501.03262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A21C81-AE52-504E-A87E-1A5F3B500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10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D589-584B-B77B-0DBA-BDC785A7A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0FE073-8508-3928-D122-E3B47BBEE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A79C41-0AFA-A7F8-FCED-637F7771C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Dr.GRPO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Zichen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"Understanding r1-zero-like training: A critical perspective."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arXiv:2503.20783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2D509-ED6B-CED3-B540-F4AEB5395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27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1"/>
            <a:ext cx="12192000" cy="8985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6" name="矩形 5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组合 8"/>
            <p:cNvGrpSpPr>
              <a:grpSpLocks/>
            </p:cNvGrpSpPr>
            <p:nvPr userDrawn="1"/>
          </p:nvGrpSpPr>
          <p:grpSpPr bwMode="auto">
            <a:xfrm>
              <a:off x="180200" y="6570913"/>
              <a:ext cx="8973327" cy="306000"/>
              <a:chOff x="180200" y="6570913"/>
              <a:chExt cx="8973327" cy="306000"/>
            </a:xfrm>
          </p:grpSpPr>
          <p:sp>
            <p:nvSpPr>
              <p:cNvPr id="8" name="文本框 10"/>
              <p:cNvSpPr txBox="1">
                <a:spLocks noChangeArrowheads="1"/>
              </p:cNvSpPr>
              <p:nvPr/>
            </p:nvSpPr>
            <p:spPr bwMode="auto">
              <a:xfrm>
                <a:off x="180200" y="6602623"/>
                <a:ext cx="4222851" cy="245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Anhui Province Key Lab. of Big Data Analysis and Application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40114"/>
            <a:ext cx="9144000" cy="1869849"/>
          </a:xfrm>
        </p:spPr>
        <p:txBody>
          <a:bodyPr anchor="b"/>
          <a:lstStyle>
            <a:lvl1pPr algn="ctr">
              <a:defRPr sz="45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99581"/>
            <a:ext cx="9144000" cy="11985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441951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5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8F0FB-65C1-420C-ADA9-46DE70954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9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7CC26-430F-4D8E-BCFF-73848F2117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8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33DE-DFB0-4BEE-9950-77FB19784F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F8BF3-669A-4E2B-80B8-61B36B3EE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898525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5" name="矩形 4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7" name="文本框 10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8524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6C63437-A4DD-47E2-B39F-B4494D074D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87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00113"/>
            <a:ext cx="12192000" cy="468312"/>
          </a:xfrm>
          <a:prstGeom prst="rect">
            <a:avLst/>
          </a:prstGeom>
          <a:solidFill>
            <a:srgbClr val="262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900113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7" name="矩形 6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9" name="文本框 11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900000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1" y="900000"/>
            <a:ext cx="12191999" cy="468000"/>
          </a:xfrm>
          <a:solidFill>
            <a:srgbClr val="6087CE"/>
          </a:solidFill>
        </p:spPr>
        <p:txBody>
          <a:bodyPr anchor="ctr">
            <a:noAutofit/>
          </a:bodyPr>
          <a:lstStyle>
            <a:lvl1pPr>
              <a:def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CA9E03CA-CF4F-4DC5-A3DC-9C3233798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88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2784001" y="2088001"/>
            <a:ext cx="5265159" cy="1015663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7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3E3AA-87E2-4607-9805-51DA839457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D9C9-93D1-480F-B60C-58F2DB796E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2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ED21F-6F7A-4E7E-9B63-E0FFA0FF8F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5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C782-C965-4D91-A31D-33CC2DAACE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2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97BDF-6D92-4B61-9FF0-D9AE005D80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4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D3F5DE8-773C-4FA9-8500-AE1451829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71" r:id="rId9"/>
    <p:sldLayoutId id="2147485172" r:id="rId10"/>
    <p:sldLayoutId id="2147485173" r:id="rId11"/>
    <p:sldLayoutId id="2147485174" r:id="rId12"/>
    <p:sldLayoutId id="2147485150" r:id="rId13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3532" y="2370605"/>
            <a:ext cx="8424936" cy="16161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after DeepSeek-R1</a:t>
            </a:r>
            <a:b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 Review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1847" y="558924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Reporter:  Bin Hong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E5EBA0-79D8-8723-08F0-1EFD63C5EA9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67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"/>
    </mc:Choice>
    <mc:Fallback xmlns="">
      <p:transition spd="slow" advTm="19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69120-53C0-4F59-49E6-9C214936B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E6195-1855-6218-6F9E-254DA907523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A26BF1-594B-1D16-9ABA-B4BCF9038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AA6BF88-E2E0-ADC6-09E4-36314621B295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熵崩溃：模型的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token-level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输出分布锐化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引发模型掉点和训练效率降低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原因：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clip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上限不限制极高概率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的概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率继续提升，相对而言低概率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此时更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难提升概率（本身就难被选中，并且缩放后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的上限更低）；触及上限的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平均概率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小于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0.2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，属于低概率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保持裁剪下限，同时调高上限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18AE10-7E15-5B53-7856-BCF8EBF910D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1E304F5-0D76-FE66-7282-6FA4769D9F9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CDE000B-1396-7FD6-B184-F5CF2ADB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5053550"/>
            <a:ext cx="6159954" cy="12578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A57714-F2C3-5F84-5D25-2BBBF3E14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29" y="1484784"/>
            <a:ext cx="5832648" cy="25140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06C9DB-F42E-B64D-DCB3-974398F5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381" y="4033632"/>
            <a:ext cx="2859896" cy="12578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B691DE-D2A3-8814-6277-BAD607482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23" y="4330695"/>
            <a:ext cx="4719794" cy="205063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A7381BC-FFAA-59A5-3C47-E707CE67688C}"/>
              </a:ext>
            </a:extLst>
          </p:cNvPr>
          <p:cNvSpPr/>
          <p:nvPr/>
        </p:nvSpPr>
        <p:spPr>
          <a:xfrm>
            <a:off x="767408" y="4293096"/>
            <a:ext cx="2448272" cy="18722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2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CBCF7-DAD7-4F2E-E929-3A4B0BA6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6E841-1076-07B7-5C92-F9CCB503643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114037-4304-46FA-D1EE-522AD4120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944838E4-1439-8525-6B9E-B3C5767D623D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全部答对的题目随着训练进行越来越多，这使得 优势函数 为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的样本数目增加 ，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降低训练效率、增大梯度对噪声的敏感性（错误的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过采样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+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数据过滤，保证每个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batch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内的样本都是有对有错的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5B9DF3-1AB0-F95A-5E3B-C2210DFC24C5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C0C08BF-E790-EF30-CC06-4488A738043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62CF06-7FA0-035B-F7B8-00B436501F79}"/>
              </a:ext>
            </a:extLst>
          </p:cNvPr>
          <p:cNvGrpSpPr/>
          <p:nvPr/>
        </p:nvGrpSpPr>
        <p:grpSpPr>
          <a:xfrm>
            <a:off x="660168" y="3362444"/>
            <a:ext cx="5448450" cy="2538499"/>
            <a:chOff x="695400" y="4111481"/>
            <a:chExt cx="4808169" cy="208823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653C266-807A-B8D2-2DD4-9166AEE9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400" y="4149080"/>
              <a:ext cx="4719794" cy="205063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9F1F987-7FF8-D15E-3EFF-138AFE67F1DC}"/>
                </a:ext>
              </a:extLst>
            </p:cNvPr>
            <p:cNvSpPr/>
            <p:nvPr/>
          </p:nvSpPr>
          <p:spPr>
            <a:xfrm>
              <a:off x="3055297" y="4111481"/>
              <a:ext cx="2448272" cy="187220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480974C-1FC3-4FCF-368B-6E360277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139"/>
          <a:stretch/>
        </p:blipFill>
        <p:spPr>
          <a:xfrm>
            <a:off x="6384032" y="5237323"/>
            <a:ext cx="5569189" cy="11518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AF9316-746E-D0C6-5CC9-1D74E8E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024" y="2950517"/>
            <a:ext cx="4739755" cy="2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F0D27-FE34-99D6-4F61-C33EEE5F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5D41D-68B2-406E-9EB5-D1F19F9F771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536DB8-0870-4585-77C7-ABBBD3B7E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239FE45-4BB3-1B2B-C01C-BC3A6EE15722}"/>
              </a:ext>
            </a:extLst>
          </p:cNvPr>
          <p:cNvSpPr txBox="1">
            <a:spLocks/>
          </p:cNvSpPr>
          <p:nvPr/>
        </p:nvSpPr>
        <p:spPr>
          <a:xfrm>
            <a:off x="374892" y="106392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Length-Bias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（类似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Dr.GRPO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原本的平均策略是同一个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group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内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等权重，使得长序列对梯度的贡献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减少：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高质量长序列的生成模式不易被捕捉</a:t>
            </a:r>
            <a:endParaRPr lang="en-US" altLang="zh-CN" sz="16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长序列往往是低质量的胡言乱语和重复输出</a:t>
            </a:r>
            <a:endParaRPr lang="en-US" altLang="zh-CN" sz="16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引发不自然熵增（低概率 </a:t>
            </a:r>
            <a:r>
              <a:rPr lang="en-US" altLang="zh-CN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概率过高）</a:t>
            </a:r>
            <a:endParaRPr lang="en-US" altLang="zh-CN" sz="16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引发不自然输出长度增加（胡言乱语</a:t>
            </a:r>
            <a:r>
              <a:rPr lang="en-US" altLang="zh-CN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/</a:t>
            </a:r>
            <a:r>
              <a:rPr lang="zh-CN" altLang="en-US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重复输出）</a:t>
            </a:r>
            <a:endParaRPr lang="en-US" altLang="zh-CN" sz="16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在整个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rollout group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内平均每个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的贡献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熵被认为是模型对自己输出的置信度，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低</a:t>
            </a:r>
            <a:r>
              <a:rPr lang="zh-CN" altLang="en-US" sz="200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熵不一定是重复输出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DA86D3-2130-A19C-29A4-35DF2F6CE24F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3CEEFD5-500F-1816-AADB-C2D72F72AB2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98C0FE2-BC5E-86C9-3BD4-A5033B47B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96" y="4524801"/>
            <a:ext cx="5943670" cy="12106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11FCFB-B6F1-1C9B-ECFA-D0FC8D01F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11" y="1454614"/>
            <a:ext cx="6003797" cy="22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82B7D-9405-5795-9D09-0CC83C5C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5B686-76E1-B5D7-3244-8EA38F3FB8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2B5918-2D08-6CA0-94F0-5E6BFD7D2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FD950D5-B31B-6DF6-DC50-F785E4A5243B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因长度过长被截断的输出所被分配的不正确奖励引入噪声影响训练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过长样本不参与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loss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计算提高训练稳定性，模型表现更好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对过长回复施加一个特殊的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FB2F28-6766-080D-AC7E-D2ABE071A8DF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7327815-9B26-B444-665B-40C78BD46FD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8EEAA9-F9DB-6E20-F657-C9C74EC7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42" y="3979572"/>
            <a:ext cx="5400600" cy="10811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A7728C-C7EB-3333-F7C4-28E872854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8" y="3284984"/>
            <a:ext cx="5688632" cy="2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A306F-5652-81AF-9100-24D1B6F4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ACBC9-36DD-5E85-DEEF-BE56F7E05B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8C9AE8-E0F8-F7BD-F0A9-30158101F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767F414-3803-A9C3-4ECF-A661EF9863EB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GRPO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直接应用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各种针对任务设计特殊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format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length penalty…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AdaCoT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的作用是缩放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gradient coefficient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，一种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adaptive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的更新（分配概率分布）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很多工作的核心贡献是提出新的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verifiable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形式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5EC9F0-3164-7E27-640F-CF6A723DC7EB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B6EB4DC-0FCD-4458-DC31-E54BB18016C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E6A860-1C11-1E37-044E-C61D464A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988840"/>
            <a:ext cx="4176464" cy="4012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8EAC5A-4885-3944-1089-34B01A24D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2007534"/>
            <a:ext cx="5188603" cy="3833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A46CAD-F805-86B5-38A0-F4D04075D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84" y="2467999"/>
            <a:ext cx="5868652" cy="386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E49049-BEDB-9566-542E-9F7FBFCCD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708" y="4478476"/>
            <a:ext cx="5256584" cy="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0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B816A-12C1-0AA4-21E2-99F360F1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99372-9451-36CC-6A26-896F06F423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87A1E4-B6C7-2145-4F2C-A342228FE2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F5747C8-7723-5A53-8842-DDAF7D58E3C9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Generative Reward Models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更灵活更丰富的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建模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DPO-based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方法潜在的用武之地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6A91E2-BF31-A64B-7375-432C26DC95A0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09173BC-4F6D-ABE7-8975-9515550D83A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7296E6-28AE-81DF-5783-B7006E88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4" y="3356992"/>
            <a:ext cx="4924731" cy="1561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A837D4-5553-2FDF-F801-807FDB75B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685394"/>
            <a:ext cx="6336704" cy="412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AE19-498A-8A6F-CE22-A9477E8A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1A570-4F51-E8BF-E10F-4E30C8A0F61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EA2F87-637F-7911-794B-BB0BA27CE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5807722-0D8E-FCAD-A701-15453E9612F4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Generative Reward Models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Constitution AI + GRM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Constitution AI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：规则指导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AI 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之前有某篇影响力比较大的工作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说这是个很有潜力的方向（不记得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具体是哪篇了）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BD9488-A2DD-688C-1015-6DE9D3BE284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8982C06-16FB-AB7E-C2A1-16D9CDAD623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37524F-AA64-1278-5BDC-F4C6974A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628800"/>
            <a:ext cx="5841337" cy="45155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C35E7A-ECBD-B276-FE6F-B7E71C10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260715"/>
            <a:ext cx="4618467" cy="30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DF0E-085F-233E-BBC7-C2F67B8AA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EB259-C35D-E7A5-266B-98BA623E4F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323783-40E7-CD00-265E-1C9D07A23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2A80973-E6E2-E3D4-B396-2BAE4F8162A3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：更改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Entropy RL (DAPO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也使用了的指标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EF1503-A041-434C-3931-C9BA80546947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EDAA239-41E8-19C7-1A5D-7432F62A3255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AA4035-AA5F-9D48-8FB1-933F67AE5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251409"/>
            <a:ext cx="4680520" cy="13429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2EAAE0-D903-8281-98DF-7C0217FB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4" y="2348085"/>
            <a:ext cx="5859173" cy="14507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415F9E-0A60-D670-A68D-AA0289F6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510" y="4115961"/>
            <a:ext cx="2329976" cy="180357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698888-344C-DFDF-69F7-5FA73834B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938465"/>
            <a:ext cx="4463427" cy="29707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1B0C01-9E5E-6B81-4AA6-6F7E04DEF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749" y="4141990"/>
            <a:ext cx="4600254" cy="17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0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9F41-C8B4-5AFF-1E58-B47960C13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08C65-5586-7C8D-D099-73FA05A9508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82226F-810B-7F0F-4979-2862A6217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0E78A0A-C9D7-9A7A-C693-CA9B4C6F2109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：更改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按照之前的公式，由于熵的下限是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，从而模型表现上限为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– a + b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符合已有结论（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重排概率，上限被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backbone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的原生能力边界锁死）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BD778-C3DD-DF5E-FE77-F9087134FE2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3DAF2DC-0839-2843-61BB-048CC0497F8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8A6ACA-A593-A515-3008-60AD8F2D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3" y="3731865"/>
            <a:ext cx="3082109" cy="26024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8C9A8D-D0A6-8372-9165-C777CB367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660" y="3876432"/>
            <a:ext cx="7327674" cy="23133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10157DB-8AB8-220E-3806-6DE47697E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1" y="2478586"/>
            <a:ext cx="3789013" cy="9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2B23-5E66-38BA-3154-065D4EB9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6835B-CA71-61D9-A508-FB5C7114F0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CE92F3-E893-68AB-33C8-67B6E51E3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2226569-0E53-74C5-B263-2656934BCF0B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：更改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通过实验验证了很多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insight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8EA5B0-DC59-E783-3D0D-DAB6C2504DB1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9FAA990-6253-28BD-BF36-1EB17359864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1A8654-EF06-0B75-FBA9-E4AC33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06" y="2350923"/>
            <a:ext cx="5961386" cy="5716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425987-E396-2DB8-8035-7BF4561F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146281"/>
            <a:ext cx="5334149" cy="1190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BC8897-31C5-3F6E-AC3C-F9753F69E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675" y="2922607"/>
            <a:ext cx="4734447" cy="35428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100EED-F616-265D-38C5-3A7E960D3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75" y="2132856"/>
            <a:ext cx="5286924" cy="7556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858A55-A30A-8167-712D-7D9CFB328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275" y="3140968"/>
            <a:ext cx="5341095" cy="31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1DA6-9325-2376-AD29-1D0AE194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2F72D-D179-CEF3-FBF3-315E5EE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72064E-E110-D821-8852-F32A7B5D5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802FF2F-371C-5C68-F351-E5E056169B19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三要素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数据（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Data Source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奖励（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算法（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Algorithm / Gradient Coefficient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A3C5A-8F59-FB24-BF19-A8BB974D284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545E1D9-227B-CAE7-957C-AB09CEE88F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DD82E4-9AC7-9F67-2315-4BEEE7DF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57" y="4872746"/>
            <a:ext cx="6480720" cy="1184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E10E6C-348D-6EDA-6AD1-7AEDC76B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39" y="3492278"/>
            <a:ext cx="5976664" cy="9174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4DAB59-4B0C-2EF3-23A1-E532C9886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2924944"/>
            <a:ext cx="5452380" cy="18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8E5D-CC8C-1920-28A6-CC78E980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08C51-71EE-210D-4C9F-26EB531241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DF0619-5DBC-A3F4-EC13-E75257BEEB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08686AD-9895-059E-42EA-BFCC34FC0014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：更改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直接在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Loss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中应用熵机制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030BE1-B7C5-EBCB-D43E-4864E25AEAD7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8E5EE56-C53D-6404-5DD5-3780DA2D9CA9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653BE9-868D-8B71-A964-02330FF4D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132856"/>
            <a:ext cx="5976664" cy="4191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1855F6-769B-BC55-1CD1-8B3D3DFD4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268760"/>
            <a:ext cx="4945688" cy="5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7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66F2-01D7-DB10-1CFB-504B0C464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A6DEF-D5A0-4BA1-5C99-B0529B503FD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716E46-3477-D029-45C9-F491A82DD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BE4667E-EBF8-FB72-0CC3-3F2366D66214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：更改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效果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9C25C0-41D8-8FB0-B1EA-F5C95433E59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CD4C6C5-D947-CD75-7EF5-204A46D9C20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AE7D28-D0D6-52A6-BD8C-C0F0A7C6C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96" y="2636912"/>
            <a:ext cx="7272808" cy="26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4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DA31-4AC4-D76B-D9A6-B288EC87C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988D5-8B57-8DC4-1C63-12D5505735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8B27D6-5917-C724-5319-E7E5C7E37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475C0A2-E254-C6B0-657D-2F1847E703D8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：非可验证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比如用 熵 作为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[0]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“内部奖励”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[1]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还是 熵 作为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（同期工作撞车）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[2]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97CE96-7F5B-CAC4-4DFC-D4D6B86B757C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E5AF151-378B-E2BB-D9E5-74158DF5089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9C01E5-75C8-1127-1C84-A3752EC1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9" b="6601"/>
          <a:stretch/>
        </p:blipFill>
        <p:spPr>
          <a:xfrm>
            <a:off x="4547828" y="1515605"/>
            <a:ext cx="2808312" cy="4958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3551BE-D1BB-F5F5-0114-BB78C2050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1468600"/>
            <a:ext cx="2448272" cy="6040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3472F6-D714-5EC3-78F4-230BC94717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17" b="13337"/>
          <a:stretch/>
        </p:blipFill>
        <p:spPr>
          <a:xfrm>
            <a:off x="3327260" y="1946043"/>
            <a:ext cx="5537480" cy="4810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6E8B79-0B7C-7C6A-DB3E-F47F0F01C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398184"/>
            <a:ext cx="2880320" cy="4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1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A0E0B-7078-F2BA-8E38-98BAD677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869A-A4EE-C9E0-B18F-682C1787272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3EEDFC-9C3C-2D19-D5A1-B7BFC3A2E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1F5E8E0-52C2-DD29-3B7A-D1BB0BA326E3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：非可验证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Spurious reward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5A2B81-2E4F-FB49-90D8-737635DC87E7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18BEFC6-A5DD-D30E-3B8D-44C1AECBB10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241D1C-25F6-DC70-C8F4-0FE96A0F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51" y="3107082"/>
            <a:ext cx="5584527" cy="31424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CFFBBC-7716-D046-C75D-3877A5D08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929" y="1268760"/>
            <a:ext cx="6120680" cy="16235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8C74F6-4741-1B40-18D5-8AE49711A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78" y="2134802"/>
            <a:ext cx="4608512" cy="40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D80B-2E9B-1444-3CB7-C4337293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265DB-4D6A-623E-8722-22A4A580456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749FE8-0E3F-40BF-B9FE-DC55915FEC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E068316-6130-9836-DFA9-BE7DEA7527F5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Spurious reward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：个人理解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模型原生能力的影响（已被提出并且社区普遍认可）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错误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marL="457200" lvl="1" indent="0">
              <a:buClr>
                <a:srgbClr val="004586"/>
              </a:buClr>
              <a:buSzPct val="70000"/>
              <a:buNone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第一点：有道理，错误的回复可能包含对做题有益的生成模式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第二点：也就是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 code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的潜在影响（侧面说明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code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可能有问题）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随机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不太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make sense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，并不是正确答案被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penalized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就一定不会提点（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是每个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具有同等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per-token reward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，前面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有提到真正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benefit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的是生成模式）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下面的第一点：感觉不太对，因为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GRPO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每个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具有同等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per-token reward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（先对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数目平均，其次才是组平均）所以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期望是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，但是更新时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的期望不一定是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第二点：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random reward + clipping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激发模型预训练阶段掌握的行为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99F277-BD45-7A77-B25E-C3B83251D31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9E76537-0106-2EBF-1243-8383EE55E3C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F36F3A-7138-0C80-239C-5AC94037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1958408"/>
            <a:ext cx="6552728" cy="924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E12BEB-6A0C-5188-8624-6C15ECB9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749" y="3573016"/>
            <a:ext cx="5148572" cy="1324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6E1F7E-EE56-BE54-AD44-83331FFE0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388" y="4005064"/>
            <a:ext cx="3817809" cy="4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6E5A6-1AB5-A667-C335-120EE637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8A98E-464C-679A-B1F1-14636C544DF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C62861-EA90-75E4-6313-82F644EDDB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CD12511-873D-BDDC-9495-7F67390CF7AB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的一些不统一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TL;DR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   一图流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接下来配合实例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来说明最后来说明一些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无法通过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paper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或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开源代码鉴别的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trick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FC8A6C-5849-CD9F-C8EA-321FEA06BD3F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86B0C92-B28B-5A20-C77D-5EA5D3E6BDC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B9A3F8-A587-A6F5-0450-E85B95DB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371531"/>
            <a:ext cx="4254680" cy="12363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978C71-AF42-1724-65ED-CF7FE98E5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72" y="3197223"/>
            <a:ext cx="5258234" cy="26274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812831-60DF-7E3E-6B75-BCB4D1A39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078" y="1258503"/>
            <a:ext cx="1939646" cy="50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8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9CDFC-D982-FB91-522D-99697796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D0AAE-A160-73FE-783E-975417E338B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90B2DE-2173-B75B-7E82-F8A25B7923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0C5C246-FA5D-47B3-1915-C413E6473918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的一些不统一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Generation config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（很多论文不公开生成参数）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temperature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（贪心会掉点，有官方推荐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setting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top-p</a:t>
            </a:r>
            <a:r>
              <a:rPr lang="zh-CN" altLang="en-US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（调大可能涨点，有官方推荐 </a:t>
            </a:r>
            <a:r>
              <a:rPr lang="en-US" altLang="zh-CN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setting</a:t>
            </a:r>
            <a:r>
              <a:rPr lang="zh-CN" altLang="en-US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，大部分论文没有公开 </a:t>
            </a:r>
            <a:r>
              <a:rPr lang="en-US" altLang="zh-CN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top-p</a:t>
            </a:r>
            <a:r>
              <a:rPr lang="zh-CN" altLang="en-US" sz="2000" b="1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prompt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（有官方推荐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setting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，会影响模型效果以及输出格式）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max-token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（降低生成长度上限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baseline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自然掉点）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seed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（固定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seed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baseline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可能掉点）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rollout size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AIME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只有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30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样本，需要平均）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ECBFE6-3C16-FABE-7F5A-7BF71976C40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634D26-0230-2877-4AD2-B919417842A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BBCCFD-D31B-C8AA-32A2-06CB2F27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444427"/>
            <a:ext cx="4685752" cy="2900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F23722-65FA-4AD1-0100-47DFCAE6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" y="4450971"/>
            <a:ext cx="5413606" cy="16956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1F4CBD-742B-9C4E-F887-C4933BA6F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900" y="1003415"/>
            <a:ext cx="3024336" cy="12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1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882A5-E816-7BDB-C107-A88F9E8E0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58D04-BD0F-0410-9FB7-A8EE301F8EA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9408CA-4AC0-7D84-9324-C165B6E13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78A6BCD-B1CF-76C7-6ACA-4465AA591E86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的一些不统一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指标的计算：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“Pass@1”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Average accuracy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B847D0-E194-7E51-401E-AF0D37BF4F85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BA42B9D-9388-D42F-8E86-200841B9BAB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6B9AD0-754D-1255-9AFD-5BBACB68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4" y="3243814"/>
            <a:ext cx="4909427" cy="27890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49B1BD-F979-2BF2-D36D-B95376886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3352581"/>
            <a:ext cx="6492255" cy="26538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04CC1A8-C94E-4093-D9A6-9FD358A7C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589216"/>
            <a:ext cx="2585210" cy="11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1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9C4A-7B45-9E11-6E9F-3D1A131BF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33F3D-14BA-3AC3-8C10-C58D597513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EFD122-8380-B528-949A-1C8ACA675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909D8E00-4D72-4726-DDC7-C40988A54595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的一些不统一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backbone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Qwen2.5-7B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9B78D7-FB85-7E52-4076-02EAF8F7D6AB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4A77128-BCBB-44F5-52A9-87F75E92A57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18FB00-23DA-313A-9204-E64EF706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8" y="2872150"/>
            <a:ext cx="6706665" cy="34321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DE827A-93CD-E1DC-A95B-77CDDFCFD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18" y="1189547"/>
            <a:ext cx="6706665" cy="7014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B87FF8-B594-900E-E6E2-A6140943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367" y="2047981"/>
            <a:ext cx="6429166" cy="5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3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EF88-DA6A-AB01-5A2F-8D846172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D18A6-608A-A94E-A9D7-7A816C6A51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795862-430A-ABFE-7B82-FC6A57C80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E6A967B-96D6-D5A3-65E2-4D0A1CB0F6E6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写作技巧：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Writing Techniques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错误的公式（列出大量公式，小错误难以发现）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原 地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 P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prompt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dpsk-r1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官方有推荐）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8E8EE-1488-8ED4-D557-6EFB49A577F1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9B262EB-150C-775F-BE9B-43FC148F00A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0A9D86-E61E-5F99-3E02-FF0CD148B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700808"/>
            <a:ext cx="4655756" cy="39282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C5CF32-7D2E-E6C6-F6B5-3DEABDC6D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2" y="3429000"/>
            <a:ext cx="5576941" cy="26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3E798-143A-4DE8-9B13-D7AC7D01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CD68B-794B-2422-39AA-FF53D1BB37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603660-1289-CB52-EE55-CFBA27BB2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F9B6E45-7295-11FB-CA05-46102CCEABF1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Overview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按对三要素的改动分类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其中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方向可以进一步细分：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应用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解决问题（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task-specific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，各种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online-RL-based long2short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优化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model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子任务，单独的赛道，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DeepSeek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GRM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更改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signal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机制（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general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entropy RL / RL with spurious rewards …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CD49D3-6A81-C065-8835-368AC2C85CB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02C52D1-A101-B6CC-7DA4-24FD5F35882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B7A9B23-8B62-EF61-DB8A-DAE4347B1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7822"/>
              </p:ext>
            </p:extLst>
          </p:nvPr>
        </p:nvGraphicFramePr>
        <p:xfrm>
          <a:off x="1127448" y="3933056"/>
          <a:ext cx="9937104" cy="208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38">
                  <a:extLst>
                    <a:ext uri="{9D8B030D-6E8A-4147-A177-3AD203B41FA5}">
                      <a16:colId xmlns:a16="http://schemas.microsoft.com/office/drawing/2014/main" val="173130210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333505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00830770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70735976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14614429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748592195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5331590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733807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创新性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代表性工作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14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DeepScaleR</a:t>
                      </a:r>
                      <a:r>
                        <a:rPr lang="en-US" altLang="zh-CN" dirty="0"/>
                        <a:t>, LIMR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2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奖励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很多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看具体赛道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看具体赛道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看具体赛道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看具体赛道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GRPO </a:t>
                      </a:r>
                      <a:r>
                        <a:rPr lang="zh-CN" altLang="en-US" dirty="0"/>
                        <a:t>的各种应用</a:t>
                      </a:r>
                      <a:r>
                        <a:rPr lang="en-US" altLang="zh-CN" dirty="0"/>
                        <a:t>/……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看具体赛道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很大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REINFORCE++, DAPO, </a:t>
                      </a:r>
                      <a:r>
                        <a:rPr lang="en-US" altLang="zh-CN" dirty="0" err="1"/>
                        <a:t>Dr.GRPO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8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413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B086-866B-C7C5-6C82-50EC91FE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D592F-BF07-71C4-4E19-8BC7038817B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9EE225-4242-3C1A-013E-10795F5E7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7B8A60B-9C55-7D1D-FA2D-1C34EC709146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难以识别的其他问题：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Evaluation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code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大部分数据集有官方提供的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code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以数学为例，大都包含 导出答案 和 判断是否正确 两部分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最准确的方式是 类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4o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的模型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LLM-as-Judge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常用的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math-evaluation-harness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DeepScaleR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code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跑出来的数字会差很多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推荐使用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DeepScaleR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code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为了避免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eval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的歧义，非常严谨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740A4B-7A3E-D715-B9D8-8DEC61EF81FC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82CF998-06AE-1649-36B4-BB80BD6A0E9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36A0-2CB5-F47B-5648-2FE0D2E3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90" y="3501008"/>
            <a:ext cx="5873731" cy="2689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BE538D-EA88-9F53-78C1-2D6C684560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54"/>
          <a:stretch/>
        </p:blipFill>
        <p:spPr>
          <a:xfrm>
            <a:off x="1271464" y="4221088"/>
            <a:ext cx="3496313" cy="7144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CE5326-7E8A-6E4A-07AB-E1AE8CBD4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5" y="5081728"/>
            <a:ext cx="5256584" cy="12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CE86-DDA0-50EA-EA3B-FD8636FC3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ABC7-B95B-26A9-1D1D-93C77E0284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FC633-99AF-4250-C504-0ABA4896C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B0B94F7-4E7D-0888-458D-942909FFFA54}"/>
              </a:ext>
            </a:extLst>
          </p:cNvPr>
          <p:cNvSpPr txBox="1">
            <a:spLocks/>
          </p:cNvSpPr>
          <p:nvPr/>
        </p:nvSpPr>
        <p:spPr>
          <a:xfrm>
            <a:off x="371364" y="1044742"/>
            <a:ext cx="11449272" cy="552156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随机因素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使用的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GPU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数目、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CUDA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以及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pytorch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版本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显卡型号和训练优化技术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训练样本的使用顺序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其他难以判断原因的因素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v0.8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开始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vllm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的默认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seed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None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而在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v0.7.3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及之前的默认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seed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是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0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其他超参数：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lr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（包括如何下降）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batch_size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、其他超参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6B4C0F-0240-A051-B1D2-D0A0BD752534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D4E4427-1640-26AE-7C46-BBB9B2642AC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E8E9FE-2FC3-181B-1CA0-C97D3C17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60848"/>
            <a:ext cx="4464496" cy="39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0E0-F07C-F37C-509E-BD15D47A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DAAD2-20A5-C7C1-2EDE-C0FE17A1E6E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D5D5E3-E238-49DC-CD53-DA087825E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47CCD5B-79F9-2593-85A5-53D8771518E8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Data 4 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数据方向文章很少，面临三大挑战：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复杂训练流程自身的不稳定性（难以确定数据是否有效以及效果提升的来源）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只利用输入的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prompt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（可能还有一个稀疏的监督信号，比如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acc reward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），机理不明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可验证性（只能通过实验效果验证数据质量）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其他挑战：潜在的大量实验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造数据的成本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E387E6-EF8F-7A30-40D0-E9971F31CAD9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7C7B9A3-4B81-F0E4-1E22-016DCAF39D5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08FDF85-DD71-10E0-515D-73FD5A2A3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97034"/>
              </p:ext>
            </p:extLst>
          </p:nvPr>
        </p:nvGraphicFramePr>
        <p:xfrm>
          <a:off x="983432" y="4365104"/>
          <a:ext cx="9937104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38">
                  <a:extLst>
                    <a:ext uri="{9D8B030D-6E8A-4147-A177-3AD203B41FA5}">
                      <a16:colId xmlns:a16="http://schemas.microsoft.com/office/drawing/2014/main" val="173130210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333505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00830770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70735976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14614429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748592195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5331590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733807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创新性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代表性工作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14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DeepScaleR</a:t>
                      </a:r>
                      <a:r>
                        <a:rPr lang="en-US" altLang="zh-CN" dirty="0"/>
                        <a:t>, LIMR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2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33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403C3-D249-ECDE-8A68-AC821136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CF584-8AC3-F4A0-8049-F2E520092A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668B98-5040-2E92-7C71-956DDF738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FBB8C44-046C-1137-6ECC-DA24F679A9EF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DeepScaleR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数据的经验性规律：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难度和模型能力匹配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EBF55E-B69F-FE22-BD87-AEBBD92CAF71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B56D57A-0475-BADC-3C73-F886CCDD831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FCC473-830D-20E0-95F8-66412384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33" y="2636912"/>
            <a:ext cx="5772134" cy="35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AF0B-3A46-1E51-509A-6B8AC06B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C86A1-4C0C-EB22-DC03-35A97E6BFA5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E2BB27-DF57-D23F-32E3-A2BBF23AD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FD78ED9-1712-0BDA-2D81-347748995CE5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LIMR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过程的奖励信号筛选数据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少量数据做到同等效果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80F62B-1AA5-7B53-7C4C-70972A91799E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B7360B6-FA49-100C-F63E-AAA8060FF57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303D21-0276-8208-78AB-020F2CB5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3174382"/>
            <a:ext cx="7776864" cy="2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8F9E8-9F5E-7BAE-6BBF-080F9384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2F652-ADAE-D13B-6A2A-40CA007B43A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72FBDF-9502-B3C2-8DE3-0596D2660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0F89D5B-D2AC-BC92-6EB7-754A4104BA27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算法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改动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算法隐含的问题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类似对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的改动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创新性有限（或者说依赖论文写作）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难以验证（大量实验和调参）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缺乏理论支撑（需要实验验证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motivation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，像对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的改动一样大都是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intuitive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8B1029-1B9F-A142-865A-EA7242911A33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306C7A4-7B86-566A-7457-38AFF1926A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5BB2821-6D60-275F-2D3E-D51BFA30C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02853"/>
              </p:ext>
            </p:extLst>
          </p:nvPr>
        </p:nvGraphicFramePr>
        <p:xfrm>
          <a:off x="1127448" y="4509120"/>
          <a:ext cx="9937104" cy="107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138">
                  <a:extLst>
                    <a:ext uri="{9D8B030D-6E8A-4147-A177-3AD203B41FA5}">
                      <a16:colId xmlns:a16="http://schemas.microsoft.com/office/drawing/2014/main" val="173130210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333505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00830770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2707359768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14614429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748592195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3053315902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1733807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创新性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代表性工作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14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很大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REINFORCE++, DAPO, </a:t>
                      </a:r>
                      <a:r>
                        <a:rPr lang="en-US" altLang="zh-CN" dirty="0" err="1"/>
                        <a:t>Dr.GRPO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8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25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EACD9-C9D5-C85C-AAA9-94483B15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004F4-6F96-F9F7-2087-2E720E27A53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EF7298-61CB-4BDD-F816-B1157F28EE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00A2D41-B8B3-74DC-397C-9936493CA414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REINFORCE++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主要改动是优势估计由组内正则化变为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batch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内正则化 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598745-659B-FDE5-B783-A6A5442025A9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78A3460-EDC3-E749-3BA9-7D1D91A3832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25465C-4D17-9105-4814-C64633E0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996952"/>
            <a:ext cx="8552326" cy="25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5F54E-733F-0E1D-A536-FC0ABA60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6ABF4-8C80-3E61-6319-41AD6FF0A2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BC8F85-E64F-6E44-BB71-66FE227A4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CC3D756-9328-24B1-D9B8-17EEABB8F4E9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Dr.GRPO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修改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GRPO objective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，减少生成长度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数目平均使得正确回复倾向于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短回答（梯度更大）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正则化的分母（标准差）使得简单回答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或难的问题梯度更大 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53537B-EB7E-9282-E2DC-CE3BCED168C4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7244DF9-5D35-B9C6-59D5-CC2A2A729A4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RL after DeepSeek-R1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D3F01C-92A5-5DCD-EC21-922F97868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96752"/>
            <a:ext cx="5788405" cy="51222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1BE769-1706-A844-6C00-1003E6F9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92" y="3392523"/>
            <a:ext cx="5827392" cy="29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59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048"/>
  <p:tag name="MH_SECTIONID" val="1049,1050,1051,1052,1053,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B6230063-7367-4C8A-A3DC-93734ABDE81A}" vid="{2FB61EE6-B099-4A8F-9CC7-95AE9E9E807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43090</TotalTime>
  <Words>2373</Words>
  <Application>Microsoft Office PowerPoint</Application>
  <PresentationFormat>宽屏</PresentationFormat>
  <Paragraphs>383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微软雅黑</vt:lpstr>
      <vt:lpstr>Arial</vt:lpstr>
      <vt:lpstr>Calibri</vt:lpstr>
      <vt:lpstr>Calibri Light</vt:lpstr>
      <vt:lpstr>Palatino Linotype</vt:lpstr>
      <vt:lpstr>Times New Roman</vt:lpstr>
      <vt:lpstr>Wingdings</vt:lpstr>
      <vt:lpstr>主题1</vt:lpstr>
      <vt:lpstr>RL after DeepSeek-R1 A Personal Review 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hbin</dc:creator>
  <cp:lastModifiedBy>Yukikawa Aisaka</cp:lastModifiedBy>
  <cp:revision>2680</cp:revision>
  <cp:lastPrinted>2019-11-30T04:11:34Z</cp:lastPrinted>
  <dcterms:created xsi:type="dcterms:W3CDTF">2014-09-07T08:02:57Z</dcterms:created>
  <dcterms:modified xsi:type="dcterms:W3CDTF">2025-08-22T00:34:47Z</dcterms:modified>
</cp:coreProperties>
</file>